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4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Стиль із теми 2 –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1" d="100"/>
          <a:sy n="131" d="100"/>
        </p:scale>
        <p:origin x="101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Social progress index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Аркуш1!$A$2:$A$6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Аркуш1!$B$2:$B$6</c:f>
              <c:numCache>
                <c:formatCode>General</c:formatCode>
                <c:ptCount val="5"/>
                <c:pt idx="0">
                  <c:v>80</c:v>
                </c:pt>
                <c:pt idx="1">
                  <c:v>63</c:v>
                </c:pt>
                <c:pt idx="2">
                  <c:v>48</c:v>
                </c:pt>
                <c:pt idx="3">
                  <c:v>52</c:v>
                </c:pt>
                <c:pt idx="4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BD-4201-83BE-05D2808140A7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Gender inequality index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Аркуш1!$A$2:$A$6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Аркуш1!$C$2:$C$6</c:f>
              <c:numCache>
                <c:formatCode>General</c:formatCode>
                <c:ptCount val="5"/>
                <c:pt idx="0">
                  <c:v>59</c:v>
                </c:pt>
                <c:pt idx="1">
                  <c:v>52</c:v>
                </c:pt>
                <c:pt idx="2">
                  <c:v>74</c:v>
                </c:pt>
                <c:pt idx="3">
                  <c:v>81</c:v>
                </c:pt>
                <c:pt idx="4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BD-4201-83BE-05D2808140A7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Індекс людського капіталу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Аркуш1!$A$2:$A$6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Аркуш1!$D$2:$D$6</c:f>
              <c:numCache>
                <c:formatCode>General</c:formatCode>
                <c:ptCount val="5"/>
                <c:pt idx="0">
                  <c:v>74</c:v>
                </c:pt>
                <c:pt idx="1">
                  <c:v>74</c:v>
                </c:pt>
                <c:pt idx="2">
                  <c:v>77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BD-4201-83BE-05D2808140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243600"/>
        <c:axId val="27244080"/>
      </c:radarChart>
      <c:catAx>
        <c:axId val="272436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27244080"/>
        <c:crosses val="autoZero"/>
        <c:auto val="1"/>
        <c:lblAlgn val="ctr"/>
        <c:lblOffset val="100"/>
        <c:noMultiLvlLbl val="0"/>
      </c:catAx>
      <c:valAx>
        <c:axId val="27244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27243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uk-UA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Аркуш1!$A$2:$A$26</c:f>
              <c:strCache>
                <c:ptCount val="25"/>
                <c:pt idx="0">
                  <c:v>Transcarpathian region</c:v>
                </c:pt>
                <c:pt idx="1">
                  <c:v>Volyn region</c:v>
                </c:pt>
                <c:pt idx="2">
                  <c:v>Ternopil region</c:v>
                </c:pt>
                <c:pt idx="3">
                  <c:v>Khmelnytsky region</c:v>
                </c:pt>
                <c:pt idx="4">
                  <c:v>Chernivtsi region</c:v>
                </c:pt>
                <c:pt idx="5">
                  <c:v>Rivne region</c:v>
                </c:pt>
                <c:pt idx="6">
                  <c:v>Cherkasy region</c:v>
                </c:pt>
                <c:pt idx="7">
                  <c:v>Lviv region</c:v>
                </c:pt>
                <c:pt idx="8">
                  <c:v>Ivano-Frankivsk region</c:v>
                </c:pt>
                <c:pt idx="9">
                  <c:v>Kirovograd region</c:v>
                </c:pt>
                <c:pt idx="10">
                  <c:v>Vinnytsia region</c:v>
                </c:pt>
                <c:pt idx="11">
                  <c:v>Poltava region</c:v>
                </c:pt>
                <c:pt idx="12">
                  <c:v>Odesa region</c:v>
                </c:pt>
                <c:pt idx="13">
                  <c:v>Zhytomyr region</c:v>
                </c:pt>
                <c:pt idx="14">
                  <c:v>м. Kyiv</c:v>
                </c:pt>
                <c:pt idx="15">
                  <c:v>Dnipropetrovska oblast</c:v>
                </c:pt>
                <c:pt idx="16">
                  <c:v>Sumy region</c:v>
                </c:pt>
                <c:pt idx="17">
                  <c:v>Chernihiv region</c:v>
                </c:pt>
                <c:pt idx="18">
                  <c:v>Mykolaiv region</c:v>
                </c:pt>
                <c:pt idx="19">
                  <c:v>Kyiv region</c:v>
                </c:pt>
                <c:pt idx="20">
                  <c:v>Kherson region</c:v>
                </c:pt>
                <c:pt idx="21">
                  <c:v>Zaporizhzhya region</c:v>
                </c:pt>
                <c:pt idx="22">
                  <c:v>Luhansk region</c:v>
                </c:pt>
                <c:pt idx="23">
                  <c:v>Kharkiv region</c:v>
                </c:pt>
                <c:pt idx="24">
                  <c:v>Donetsk region</c:v>
                </c:pt>
              </c:strCache>
            </c:strRef>
          </c:cat>
          <c:val>
            <c:numRef>
              <c:f>Аркуш1!$B$2:$B$26</c:f>
              <c:numCache>
                <c:formatCode>General</c:formatCode>
                <c:ptCount val="25"/>
                <c:pt idx="0">
                  <c:v>15</c:v>
                </c:pt>
                <c:pt idx="1">
                  <c:v>39</c:v>
                </c:pt>
                <c:pt idx="2">
                  <c:v>76</c:v>
                </c:pt>
                <c:pt idx="3">
                  <c:v>79</c:v>
                </c:pt>
                <c:pt idx="4">
                  <c:v>84</c:v>
                </c:pt>
                <c:pt idx="5">
                  <c:v>101</c:v>
                </c:pt>
                <c:pt idx="6">
                  <c:v>118</c:v>
                </c:pt>
                <c:pt idx="7">
                  <c:v>212</c:v>
                </c:pt>
                <c:pt idx="8">
                  <c:v>325</c:v>
                </c:pt>
                <c:pt idx="9">
                  <c:v>342</c:v>
                </c:pt>
                <c:pt idx="10">
                  <c:v>412</c:v>
                </c:pt>
                <c:pt idx="11">
                  <c:v>661</c:v>
                </c:pt>
                <c:pt idx="12">
                  <c:v>725</c:v>
                </c:pt>
                <c:pt idx="13">
                  <c:v>1057</c:v>
                </c:pt>
                <c:pt idx="14">
                  <c:v>1205</c:v>
                </c:pt>
                <c:pt idx="15">
                  <c:v>2222</c:v>
                </c:pt>
                <c:pt idx="16">
                  <c:v>3208</c:v>
                </c:pt>
                <c:pt idx="17">
                  <c:v>6439</c:v>
                </c:pt>
                <c:pt idx="18">
                  <c:v>7434</c:v>
                </c:pt>
                <c:pt idx="19">
                  <c:v>9992</c:v>
                </c:pt>
                <c:pt idx="20">
                  <c:v>10526</c:v>
                </c:pt>
                <c:pt idx="21">
                  <c:v>13378</c:v>
                </c:pt>
                <c:pt idx="22">
                  <c:v>17033</c:v>
                </c:pt>
                <c:pt idx="23">
                  <c:v>31084</c:v>
                </c:pt>
                <c:pt idx="24">
                  <c:v>38807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7F-42F9-9DF7-E8FF7EEEA5F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7097216"/>
        <c:axId val="37093376"/>
      </c:barChart>
      <c:catAx>
        <c:axId val="37097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37093376"/>
        <c:crosses val="autoZero"/>
        <c:auto val="1"/>
        <c:lblAlgn val="ctr"/>
        <c:lblOffset val="100"/>
        <c:noMultiLvlLbl val="0"/>
      </c:catAx>
      <c:valAx>
        <c:axId val="3709337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uk-UA"/>
          </a:p>
        </c:txPr>
        <c:crossAx val="37097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81A5B-7CBE-473C-8595-61A10068BD90}" type="datetimeFigureOut">
              <a:rPr lang="uk-UA" smtClean="0"/>
              <a:t>13.05.2025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A602E-736E-488A-80E4-28C12F173C9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9425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BA602E-736E-488A-80E4-28C12F173C9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0423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70" y="6209925"/>
            <a:ext cx="11155680" cy="45719"/>
          </a:xfrm>
          <a:custGeom>
            <a:avLst/>
            <a:gdLst>
              <a:gd name="connsiteX0" fmla="*/ 0 w 8715708"/>
              <a:gd name="connsiteY0" fmla="*/ 0 h 45719"/>
              <a:gd name="connsiteX1" fmla="*/ 3694525 w 8715708"/>
              <a:gd name="connsiteY1" fmla="*/ 0 h 45719"/>
              <a:gd name="connsiteX2" fmla="*/ 5021183 w 8715708"/>
              <a:gd name="connsiteY2" fmla="*/ 0 h 45719"/>
              <a:gd name="connsiteX3" fmla="*/ 8715708 w 8715708"/>
              <a:gd name="connsiteY3" fmla="*/ 0 h 45719"/>
              <a:gd name="connsiteX4" fmla="*/ 8715708 w 8715708"/>
              <a:gd name="connsiteY4" fmla="*/ 45719 h 45719"/>
              <a:gd name="connsiteX5" fmla="*/ 5021183 w 8715708"/>
              <a:gd name="connsiteY5" fmla="*/ 45719 h 45719"/>
              <a:gd name="connsiteX6" fmla="*/ 3694525 w 8715708"/>
              <a:gd name="connsiteY6" fmla="*/ 45719 h 45719"/>
              <a:gd name="connsiteX7" fmla="*/ 0 w 8715708"/>
              <a:gd name="connsiteY7" fmla="*/ 4571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327B2-BA4B-2C04-0751-5CB63D4AA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978408"/>
            <a:ext cx="11155680" cy="3429000"/>
          </a:xfrm>
        </p:spPr>
        <p:txBody>
          <a:bodyPr anchor="t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1176-DC7A-4C3D-3D8F-352526DA7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4480560"/>
            <a:ext cx="7104888" cy="1399032"/>
          </a:xfrm>
        </p:spPr>
        <p:txBody>
          <a:bodyPr anchor="b">
            <a:normAutofit/>
          </a:bodyPr>
          <a:lstStyle>
            <a:lvl1pPr marL="0" indent="0" algn="l"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C221-9A2E-7459-102F-C3CFB27C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0671-6F7D-3A03-EEC1-661A87F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3D3A-E0F9-8386-2A6C-96671FBB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40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6771-E72D-FAD8-771E-3E196DD2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BB827-257D-60D9-792F-E69590042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D2E7-C856-F78A-E88C-37547498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AB289-9591-51C9-9E3C-B6F2ACC6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037C-790D-7442-8E43-D2740B39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35151-A38B-3766-6A32-FF1DF7687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659368" y="978408"/>
            <a:ext cx="2551176" cy="536752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132D1-640C-FB9A-AD6F-D8457383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208" y="978408"/>
            <a:ext cx="8010144" cy="53675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5F80A-4BA7-8ED8-9A62-B9219427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8113-D55A-A1A0-D1FE-53C95860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19DDB-F89D-4B2D-21A2-82AF1D10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2572D8-D485-1DB1-34B1-C35C61C89940}"/>
              </a:ext>
            </a:extLst>
          </p:cNvPr>
          <p:cNvSpPr/>
          <p:nvPr/>
        </p:nvSpPr>
        <p:spPr>
          <a:xfrm rot="5400000">
            <a:off x="8936623" y="3585018"/>
            <a:ext cx="532573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376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26D03-149A-DAB3-4B2A-E9B74F2E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1E73D-41A7-9934-0990-9208B9523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B2A3F-E719-673C-5D56-F663712D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594A-52F5-D85E-343C-ADFEE3C7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5C9C-B2E2-FC26-E459-9E880EF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511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9D51F-B2D5-2804-4F7C-C99850F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4288536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E5516-03B6-C488-EB4A-68AE681ED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5266944"/>
            <a:ext cx="5020056" cy="1088136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CB4D7-49A7-D050-70B9-11A1E2D4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913F-AD00-C1EE-B01A-8590671C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C386-B2AF-6FAD-D053-E22D48CD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1E1B67-3BFF-F04B-52F4-7E724FB3B24D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83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E3B21-CF4D-1B01-0F4E-D32C1B21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39FF2-6858-B514-B695-58442557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08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30130-974D-B91D-5B93-EC52AABDB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9672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ED99-6FD7-9C6B-1152-A6E42715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53AAC-5967-2565-A715-82D3505A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51313-69FB-E016-3CC1-62CA476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91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DF9D-B849-CE37-97E4-AD37F880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64824" cy="12161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4C626-4008-960A-E601-6AA9F4BB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E8D6C-AC07-ED6B-2EA8-9C40A5AE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1208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617E-C6D9-246B-E7B7-8159DF17C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19672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C2094-7EBC-02C5-5AB5-233E63080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19672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10BD2-59B4-FD2E-3C5E-C83AE600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2B35C4-A654-7759-BDA0-94D9D1A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F4347-2EC0-CA6E-2637-8048456D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410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4716D-52F2-C7FB-83B1-2DA1AD3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4A371-AC27-6A28-32E6-74A28371B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5941A-A24E-885D-E894-0326F4C40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5E5B4-971F-FF6A-1B07-A5C85370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13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9F431F-E6DC-4137-3092-A30A0A36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814B-67B4-C70F-FA51-6205D5E2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A9C9-D895-DD20-1089-EA75EA42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174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0562-884C-9053-70C1-3B72A0B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F509-68F0-39D5-1A8B-CE246715A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672" y="987424"/>
            <a:ext cx="5166360" cy="5358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E37C-27CE-3A84-FC74-BDCCD8A9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95F79-E23E-11D2-40BF-66ED3401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F7FC-06F3-3D89-5D1A-4EC4B1D7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ACD5-6E0B-5713-DC9A-41E9D62A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552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2D45-7CDB-D38C-2AAE-273F7976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F0855-1744-56E4-B115-3A3C5EA78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19672" y="987424"/>
            <a:ext cx="5166360" cy="5358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E8A1D-28AE-4A19-BD96-401D4822A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27DDB-CE95-4C89-DFC5-7DDBFC24E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2C835-F3B5-943C-FFC4-D5BA9666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09891-6E3C-ADED-01DD-15FCED3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6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A28D7-6581-4956-AAE3-9104804D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55680" cy="1463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CCA4-57A4-08A1-FC45-D2BBA66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578608"/>
            <a:ext cx="11155680" cy="376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AA0F4-2442-8D45-3C3D-1B8F55C86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1208" y="641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80C50CD-E178-4744-9B35-B2F624D6C5E9}" type="datetimeFigureOut">
              <a:rPr lang="en-US" smtClean="0"/>
              <a:pPr/>
              <a:t>5/13/2025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3785E-FB42-1D54-92AC-D0A61A8FA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208" y="1005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9CF34-1274-DB45-4809-90E5D244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432" y="641908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48CC95F-0247-41B6-91CF-DC97C76A7088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85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72" r:id="rId4"/>
    <p:sldLayoutId id="2147483673" r:id="rId5"/>
    <p:sldLayoutId id="2147483678" r:id="rId6"/>
    <p:sldLayoutId id="2147483674" r:id="rId7"/>
    <p:sldLayoutId id="2147483675" r:id="rId8"/>
    <p:sldLayoutId id="2147483676" r:id="rId9"/>
    <p:sldLayoutId id="2147483677" r:id="rId10"/>
    <p:sldLayoutId id="214748367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AAE57-3918-7263-5FEB-3AB8A5E03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48B20C72-D73B-E0FF-79A4-58BCC1A846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77F326-6443-1B86-2A2F-0DE098101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651" y="0"/>
            <a:ext cx="11601814" cy="6857989"/>
          </a:xfrm>
          <a:noFill/>
        </p:spPr>
        <p:txBody>
          <a:bodyPr anchor="ctr"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A report on the topic of scientific research:</a:t>
            </a:r>
            <a:br>
              <a:rPr lang="uk-UA" sz="1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uk-UA" sz="27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en-US" sz="27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INNOVATIVE APPROACHES TO THE IMPLEMENTATION OF THE ORGANISATIONAL AND ECONOMIC MECHANISM OF STATE REGULATION OF SUSTAINABLE DEVELOPMENT OF THE STATE ECONOMY</a:t>
            </a:r>
            <a:r>
              <a:rPr lang="uk-UA" sz="27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br>
              <a:rPr lang="en-US" sz="27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uk-UA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pl-PL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Author team:</a:t>
            </a:r>
            <a:br>
              <a:rPr lang="uk-U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Kostiantyn Pavlov,</a:t>
            </a:r>
            <a:br>
              <a:rPr lang="en-GB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Olena Pavlova,</a:t>
            </a:r>
            <a:br>
              <a:rPr lang="en-GB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Liubomyr Matiichuk</a:t>
            </a:r>
            <a:r>
              <a:rPr lang="uk-UA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br>
              <a:rPr lang="en-US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Svitlana Bortnik,</a:t>
            </a:r>
            <a:br>
              <a:rPr lang="en-GB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Liubov Starodubtseva</a:t>
            </a:r>
            <a:b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b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uk-UA" sz="4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008148-E8E9-2CE3-F744-2BD9FEF213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1694" y="144517"/>
            <a:ext cx="2490197" cy="112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11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10B5D-9ABC-D868-6CB0-10F8479A5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45E6FA31-9593-D8E2-58D1-B173F7E0B8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2AEE7-0FDE-7E32-30D0-221F845DB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DYNAMICS OF UKRAINE'S INCLUSIVE DEVELOPMENT INDEX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2D4F57FE-3F8D-A8C5-C16F-EDA761E03C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 9</a:t>
            </a:r>
            <a:endParaRPr lang="uk-UA" sz="1900" dirty="0"/>
          </a:p>
        </p:txBody>
      </p:sp>
      <p:pic>
        <p:nvPicPr>
          <p:cNvPr id="5" name="image4.png" descr="Image Containing Text, Screenshot, Font, Schema&#10;&#10;AI-generated content may be wrong.">
            <a:extLst>
              <a:ext uri="{FF2B5EF4-FFF2-40B4-BE49-F238E27FC236}">
                <a16:creationId xmlns:a16="http://schemas.microsoft.com/office/drawing/2014/main" id="{60248442-32F8-318C-72F9-D7C822BFC9EA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903179" y="1135266"/>
            <a:ext cx="8385641" cy="5265534"/>
          </a:xfrm>
          <a:prstGeom prst="rect">
            <a:avLst/>
          </a:prstGeom>
          <a:ln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B9CC0B7-C805-5378-6555-E05199EB7F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444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D2766-4D93-A273-E7EA-A83F51A96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FD70E14B-1FFC-688C-F8A9-A4C1F23C1F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C471C3-B6C3-25A3-F7F3-343B28898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EXTENT OF DAMAGE TO UKRAINE'S SOCIAL SECTOR AS A RESULT OF THE MILITARY CONFLICT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DF31E3E-2CE8-DA24-A2DF-9DFAC2F1E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 10</a:t>
            </a:r>
            <a:endParaRPr lang="uk-UA" sz="1900" dirty="0"/>
          </a:p>
        </p:txBody>
      </p:sp>
      <p:graphicFrame>
        <p:nvGraphicFramePr>
          <p:cNvPr id="5" name="Таблиця 4">
            <a:extLst>
              <a:ext uri="{FF2B5EF4-FFF2-40B4-BE49-F238E27FC236}">
                <a16:creationId xmlns:a16="http://schemas.microsoft.com/office/drawing/2014/main" id="{F4DED1E5-2055-D5B2-66EA-01760D75F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305621"/>
              </p:ext>
            </p:extLst>
          </p:nvPr>
        </p:nvGraphicFramePr>
        <p:xfrm>
          <a:off x="320039" y="1391985"/>
          <a:ext cx="11526391" cy="53466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644944">
                  <a:extLst>
                    <a:ext uri="{9D8B030D-6E8A-4147-A177-3AD203B41FA5}">
                      <a16:colId xmlns:a16="http://schemas.microsoft.com/office/drawing/2014/main" val="3287108935"/>
                    </a:ext>
                  </a:extLst>
                </a:gridCol>
                <a:gridCol w="2605316">
                  <a:extLst>
                    <a:ext uri="{9D8B030D-6E8A-4147-A177-3AD203B41FA5}">
                      <a16:colId xmlns:a16="http://schemas.microsoft.com/office/drawing/2014/main" val="1091198577"/>
                    </a:ext>
                  </a:extLst>
                </a:gridCol>
                <a:gridCol w="2046191">
                  <a:extLst>
                    <a:ext uri="{9D8B030D-6E8A-4147-A177-3AD203B41FA5}">
                      <a16:colId xmlns:a16="http://schemas.microsoft.com/office/drawing/2014/main" val="2096709634"/>
                    </a:ext>
                  </a:extLst>
                </a:gridCol>
                <a:gridCol w="2229940">
                  <a:extLst>
                    <a:ext uri="{9D8B030D-6E8A-4147-A177-3AD203B41FA5}">
                      <a16:colId xmlns:a16="http://schemas.microsoft.com/office/drawing/2014/main" val="3165347740"/>
                    </a:ext>
                  </a:extLst>
                </a:gridCol>
              </a:tblGrid>
              <a:tr h="1944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 of the economy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 number of losses, billion USD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losses, billion USD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Planned need for recovery, billion USD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173921"/>
                  </a:ext>
                </a:extLst>
              </a:tr>
              <a:tr h="763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social sector in general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123194"/>
                  </a:ext>
                </a:extLst>
              </a:tr>
              <a:tr h="763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Housing and communal services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223932"/>
                  </a:ext>
                </a:extLst>
              </a:tr>
              <a:tr h="3701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Education and science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804161"/>
                  </a:ext>
                </a:extLst>
              </a:tr>
              <a:tr h="3701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Healthcare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011960"/>
                  </a:ext>
                </a:extLst>
              </a:tr>
              <a:tr h="763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Social protection and welfare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44,5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26341"/>
                  </a:ext>
                </a:extLst>
              </a:tr>
              <a:tr h="3701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Culture and tourism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262893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30C8827-0B0D-66E5-2AF4-3F21645611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06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74830-5406-3292-5CF6-96B399C45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17A0DB1A-5AFC-B902-A502-51F5F68783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3F364-89B4-E0D7-E5E4-FF79EDA30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AMOUNT OF DAMAGE TO THE SOCIAL AND ECONOMIC SECTORS CAUSED BY THE MILITARY CONFLICT IN THE REGIONS OF UKRAINE, USD MILLION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8D74845-44D5-0ED4-61F7-00C7DE8A4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 11</a:t>
            </a:r>
            <a:endParaRPr lang="uk-UA" sz="1900" dirty="0"/>
          </a:p>
        </p:txBody>
      </p:sp>
      <p:graphicFrame>
        <p:nvGraphicFramePr>
          <p:cNvPr id="5" name="Діаграма 4">
            <a:extLst>
              <a:ext uri="{FF2B5EF4-FFF2-40B4-BE49-F238E27FC236}">
                <a16:creationId xmlns:a16="http://schemas.microsoft.com/office/drawing/2014/main" id="{D866CA7A-3F02-F606-34F7-90B1B0099E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1873193"/>
              </p:ext>
            </p:extLst>
          </p:nvPr>
        </p:nvGraphicFramePr>
        <p:xfrm>
          <a:off x="390221" y="1263852"/>
          <a:ext cx="11609053" cy="5419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2BFD442-6A7D-8BE6-7C19-506C3AC338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41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B98925-0550-1AFB-C1DC-02792400FB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D5BA5E59-B5A2-C54A-8793-34E26B425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BFCB27-760B-5FF3-72F5-581461CE1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999" cy="1280160"/>
          </a:xfrm>
          <a:prstGeom prst="rect">
            <a:avLst/>
          </a:prstGeom>
          <a:solidFill>
            <a:schemeClr val="bg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8A4139-11AB-CFD0-01F6-78FFD2F40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tx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METHODOLOGICAL AREAS OF MEASURING SOCIAL ASPECTS OF SUSTAINABLE DEVELOPMENT</a:t>
            </a:r>
            <a:endParaRPr lang="uk-UA" sz="4400" dirty="0">
              <a:solidFill>
                <a:schemeClr val="bg1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4DDD1CCD-EB15-37E0-D2F5-CA049FF22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 1</a:t>
            </a:r>
            <a:endParaRPr lang="uk-UA" sz="2400" dirty="0"/>
          </a:p>
        </p:txBody>
      </p:sp>
      <p:graphicFrame>
        <p:nvGraphicFramePr>
          <p:cNvPr id="5" name="Таблиця 4">
            <a:extLst>
              <a:ext uri="{FF2B5EF4-FFF2-40B4-BE49-F238E27FC236}">
                <a16:creationId xmlns:a16="http://schemas.microsoft.com/office/drawing/2014/main" id="{05378143-914F-0996-A3F6-BBF070AE77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978825"/>
              </p:ext>
            </p:extLst>
          </p:nvPr>
        </p:nvGraphicFramePr>
        <p:xfrm>
          <a:off x="320039" y="1496820"/>
          <a:ext cx="11561337" cy="5186034"/>
        </p:xfrm>
        <a:graphic>
          <a:graphicData uri="http://schemas.openxmlformats.org/drawingml/2006/table">
            <a:tbl>
              <a:tblPr bandRow="1">
                <a:tableStyleId>{6E25E649-3F16-4E02-A733-19D2CDBF48F0}</a:tableStyleId>
              </a:tblPr>
              <a:tblGrid>
                <a:gridCol w="2978518">
                  <a:extLst>
                    <a:ext uri="{9D8B030D-6E8A-4147-A177-3AD203B41FA5}">
                      <a16:colId xmlns:a16="http://schemas.microsoft.com/office/drawing/2014/main" val="1778719856"/>
                    </a:ext>
                  </a:extLst>
                </a:gridCol>
                <a:gridCol w="8582819">
                  <a:extLst>
                    <a:ext uri="{9D8B030D-6E8A-4147-A177-3AD203B41FA5}">
                      <a16:colId xmlns:a16="http://schemas.microsoft.com/office/drawing/2014/main" val="4290185098"/>
                    </a:ext>
                  </a:extLst>
                </a:gridCol>
              </a:tblGrid>
              <a:tr h="990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measurement and evaluation plane</a:t>
                      </a:r>
                      <a:endParaRPr lang="uk-UA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 of measurement</a:t>
                      </a:r>
                      <a:endParaRPr lang="uk-UA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extLst>
                  <a:ext uri="{0D108BD9-81ED-4DB2-BD59-A6C34878D82A}">
                    <a16:rowId xmlns:a16="http://schemas.microsoft.com/office/drawing/2014/main" val="3323380592"/>
                  </a:ext>
                </a:extLst>
              </a:tr>
              <a:tr h="990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Quality of life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large-scale dimension is closely linked to other socio-economic dimensions: health care support, education, learning opportunities, employment, safety, security and economic location.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extLst>
                  <a:ext uri="{0D108BD9-81ED-4DB2-BD59-A6C34878D82A}">
                    <a16:rowId xmlns:a16="http://schemas.microsoft.com/office/drawing/2014/main" val="3375361283"/>
                  </a:ext>
                </a:extLst>
              </a:tr>
              <a:tr h="738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Equality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ability of all groups in society to have equal access to opportunities, resources, facilities, goods, services and outcomes.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extLst>
                  <a:ext uri="{0D108BD9-81ED-4DB2-BD59-A6C34878D82A}">
                    <a16:rowId xmlns:a16="http://schemas.microsoft.com/office/drawing/2014/main" val="3869650535"/>
                  </a:ext>
                </a:extLst>
              </a:tr>
              <a:tr h="738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Diversity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 involves identifying the needs of all diverse groups, assessing their requirements and encouraging diverse perspectives in communities.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extLst>
                  <a:ext uri="{0D108BD9-81ED-4DB2-BD59-A6C34878D82A}">
                    <a16:rowId xmlns:a16="http://schemas.microsoft.com/office/drawing/2014/main" val="2537295394"/>
                  </a:ext>
                </a:extLst>
              </a:tr>
              <a:tr h="738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Governance and democracy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Determine the adequacy of budgets and resources to support the smooth running of sustainable development programmes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extLst>
                  <a:ext uri="{0D108BD9-81ED-4DB2-BD59-A6C34878D82A}">
                    <a16:rowId xmlns:a16="http://schemas.microsoft.com/office/drawing/2014/main" val="3362985099"/>
                  </a:ext>
                </a:extLst>
              </a:tr>
              <a:tr h="990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Social cohesion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Increase individual participation in the target group. Helps target groups contribute to society by providing them with better access to civil and government institutions</a:t>
                      </a:r>
                      <a:endParaRPr lang="uk-UA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0" marR="59570" marT="0" marB="0" anchor="ctr"/>
                </a:tc>
                <a:extLst>
                  <a:ext uri="{0D108BD9-81ED-4DB2-BD59-A6C34878D82A}">
                    <a16:rowId xmlns:a16="http://schemas.microsoft.com/office/drawing/2014/main" val="1087608902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26BA73F-32AC-218E-485F-26BAE5069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58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140FF-C56F-0EF0-454A-A3CA8F1C1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84C901B2-9244-3336-0CC9-1BC9BFF1B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403433-1CFF-B567-1670-DFC78F3460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DYNAMICS OF UKRAINE'S RANKING POSITIONS IN THE WORLD ACCORDING TO THE SOCIAL DEVELOPMENT INDICES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506DC08-F38D-FE08-9BCA-AA89F70877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</a:t>
            </a:r>
            <a:r>
              <a:rPr lang="en-US" sz="1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</a:t>
            </a:r>
            <a:endParaRPr lang="uk-UA" sz="1900" dirty="0"/>
          </a:p>
        </p:txBody>
      </p:sp>
      <p:graphicFrame>
        <p:nvGraphicFramePr>
          <p:cNvPr id="5" name="Діаграма 4">
            <a:extLst>
              <a:ext uri="{FF2B5EF4-FFF2-40B4-BE49-F238E27FC236}">
                <a16:creationId xmlns:a16="http://schemas.microsoft.com/office/drawing/2014/main" id="{1F2E70C0-1220-AB28-F594-6C9E5F1EEC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781590"/>
              </p:ext>
            </p:extLst>
          </p:nvPr>
        </p:nvGraphicFramePr>
        <p:xfrm>
          <a:off x="366925" y="1310402"/>
          <a:ext cx="11632350" cy="5323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BB9687-E0F6-8146-C4B2-B5636A703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3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1899C-CAB5-66D3-301F-FC5BFA936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C6EBFEC3-E4C2-ED5C-213D-FF488E8A7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0FDBC-CE37-ECD9-4937-7CED3834E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FACTOR ATTRIBUTES FOR BUILDING THE REGRESSION EQUATION ARE: 	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60B97846-14C1-857D-E92B-DE6A9D3A93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 3</a:t>
            </a:r>
            <a:endParaRPr lang="uk-UA" sz="19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E0A8E0-A95D-C41A-6E8D-85F4828360D1}"/>
              </a:ext>
            </a:extLst>
          </p:cNvPr>
          <p:cNvSpPr txBox="1"/>
          <p:nvPr/>
        </p:nvSpPr>
        <p:spPr>
          <a:xfrm>
            <a:off x="359159" y="1770558"/>
            <a:ext cx="11473682" cy="43755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R="269875" indent="450215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factor attributes for building the regression equation are:</a:t>
            </a:r>
            <a:endParaRPr lang="uk-UA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269875" indent="450215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Х1 - GDP per capita, thousand USD;</a:t>
            </a:r>
            <a:endParaRPr lang="uk-UA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269875" indent="450215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Х2 - employment rate, %;</a:t>
            </a:r>
            <a:endParaRPr lang="uk-UA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269875" indent="450215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Х3 - unemployment rate, %;</a:t>
            </a:r>
            <a:endParaRPr lang="uk-UA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269875" indent="450215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Х4 - inflation rate, %.</a:t>
            </a:r>
            <a:endParaRPr lang="uk-UA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269875" indent="450215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Х5 - nominal average monthly wage in Ukraine, Ukrainian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hryvnia</a:t>
            </a: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269875" indent="450215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data for the multiple regression equation were collected based on statistical information provided on the official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websites </a:t>
            </a: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 the Ministry of Finance of Ukraine, the State Statistics Service of Ukraine,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the </a:t>
            </a: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National Bank of Ukraine. </a:t>
            </a:r>
            <a:endParaRPr lang="uk-UA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269875" indent="450215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uk-UA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None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 = 23878.8 – 0.31X1 + 423.08 X2 +27.73 X3 – 13.05 X4 + 1.35 X5</a:t>
            </a:r>
            <a:endParaRPr lang="uk-UA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805515-2DEC-FE75-16E2-CB1C04EB1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70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D4C25-5592-358D-63F1-C4644817D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CEE67575-B59B-8843-4B29-CDF114FBC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C3308A-5C82-DDC7-B69E-108002DE1A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DYNAMICS OF CONSOLIDATED BUDGET EXPENDITURES ON SOCIAL PROTECTION IN UKRAINE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5B9485BC-E3DF-5EF0-8FCE-5E417D902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 4</a:t>
            </a:r>
            <a:endParaRPr lang="uk-UA" sz="1900" dirty="0"/>
          </a:p>
        </p:txBody>
      </p:sp>
      <p:pic>
        <p:nvPicPr>
          <p:cNvPr id="5" name="image2.png">
            <a:extLst>
              <a:ext uri="{FF2B5EF4-FFF2-40B4-BE49-F238E27FC236}">
                <a16:creationId xmlns:a16="http://schemas.microsoft.com/office/drawing/2014/main" id="{36198F1B-3918-5805-151D-DB7260CC94A7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633442" y="1135266"/>
            <a:ext cx="8925116" cy="5300976"/>
          </a:xfrm>
          <a:prstGeom prst="rect">
            <a:avLst/>
          </a:prstGeom>
          <a:ln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1C444C-9E0D-354F-8BB4-D0440168AB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79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945C9-ED09-480E-6D3E-C4FF7851F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B7B0E0CE-5FEA-2EAB-D881-BF236DF2D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767639-C16E-BFC4-375C-B76DB6F84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PLACE OF THE SOCIAL SECTOR IN THE UKRAINIAN ECONOMY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601BD699-2DB3-64AA-7074-EC7830185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5</a:t>
            </a:r>
            <a:endParaRPr lang="uk-UA" sz="1900" dirty="0"/>
          </a:p>
        </p:txBody>
      </p:sp>
      <p:graphicFrame>
        <p:nvGraphicFramePr>
          <p:cNvPr id="5" name="Таблиця 4">
            <a:extLst>
              <a:ext uri="{FF2B5EF4-FFF2-40B4-BE49-F238E27FC236}">
                <a16:creationId xmlns:a16="http://schemas.microsoft.com/office/drawing/2014/main" id="{F7ACDB52-8433-C900-1F82-4E8ACD0AD7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914560"/>
              </p:ext>
            </p:extLst>
          </p:nvPr>
        </p:nvGraphicFramePr>
        <p:xfrm>
          <a:off x="501019" y="1135266"/>
          <a:ext cx="11176508" cy="5475811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928178">
                  <a:extLst>
                    <a:ext uri="{9D8B030D-6E8A-4147-A177-3AD203B41FA5}">
                      <a16:colId xmlns:a16="http://schemas.microsoft.com/office/drawing/2014/main" val="3418672663"/>
                    </a:ext>
                  </a:extLst>
                </a:gridCol>
                <a:gridCol w="1207213">
                  <a:extLst>
                    <a:ext uri="{9D8B030D-6E8A-4147-A177-3AD203B41FA5}">
                      <a16:colId xmlns:a16="http://schemas.microsoft.com/office/drawing/2014/main" val="1350926383"/>
                    </a:ext>
                  </a:extLst>
                </a:gridCol>
                <a:gridCol w="1208476">
                  <a:extLst>
                    <a:ext uri="{9D8B030D-6E8A-4147-A177-3AD203B41FA5}">
                      <a16:colId xmlns:a16="http://schemas.microsoft.com/office/drawing/2014/main" val="1321286591"/>
                    </a:ext>
                  </a:extLst>
                </a:gridCol>
                <a:gridCol w="1208476">
                  <a:extLst>
                    <a:ext uri="{9D8B030D-6E8A-4147-A177-3AD203B41FA5}">
                      <a16:colId xmlns:a16="http://schemas.microsoft.com/office/drawing/2014/main" val="162440842"/>
                    </a:ext>
                  </a:extLst>
                </a:gridCol>
                <a:gridCol w="1207213">
                  <a:extLst>
                    <a:ext uri="{9D8B030D-6E8A-4147-A177-3AD203B41FA5}">
                      <a16:colId xmlns:a16="http://schemas.microsoft.com/office/drawing/2014/main" val="2608169222"/>
                    </a:ext>
                  </a:extLst>
                </a:gridCol>
                <a:gridCol w="1208476">
                  <a:extLst>
                    <a:ext uri="{9D8B030D-6E8A-4147-A177-3AD203B41FA5}">
                      <a16:colId xmlns:a16="http://schemas.microsoft.com/office/drawing/2014/main" val="378828554"/>
                    </a:ext>
                  </a:extLst>
                </a:gridCol>
                <a:gridCol w="1208476">
                  <a:extLst>
                    <a:ext uri="{9D8B030D-6E8A-4147-A177-3AD203B41FA5}">
                      <a16:colId xmlns:a16="http://schemas.microsoft.com/office/drawing/2014/main" val="3903519602"/>
                    </a:ext>
                  </a:extLst>
                </a:gridCol>
              </a:tblGrid>
              <a:tr h="265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Indicators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753661"/>
                  </a:ext>
                </a:extLst>
              </a:tr>
              <a:tr h="547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GDP value, billion Ukrainian hryvnias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3558,7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3974,6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4194,1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5459,6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5191,0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6537,8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010345"/>
                  </a:ext>
                </a:extLst>
              </a:tr>
              <a:tr h="829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Consolidated budget expenditures, billion Ukrainian hryvnias.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1250,2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1370,1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1548,2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1848,4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3043,1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4440,9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703484"/>
                  </a:ext>
                </a:extLst>
              </a:tr>
              <a:tr h="547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including social security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309,3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346,7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367,3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455,2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5515,1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581229"/>
                  </a:ext>
                </a:extLst>
              </a:tr>
              <a:tr h="547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education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210,0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252,3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9916035"/>
                  </a:ext>
                </a:extLst>
              </a:tr>
              <a:tr h="547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health care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252,3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217,4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839919"/>
                  </a:ext>
                </a:extLst>
              </a:tr>
              <a:tr h="547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environmental protection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461230"/>
                  </a:ext>
                </a:extLst>
              </a:tr>
              <a:tr h="547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housing and communal services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34,5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454362"/>
                  </a:ext>
                </a:extLst>
              </a:tr>
              <a:tr h="547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spiritual and physical development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38,5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841864"/>
                  </a:ext>
                </a:extLst>
              </a:tr>
              <a:tr h="547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Share of the social sphere in GDP, %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11749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01047CF-F267-6005-51EA-50F8DE4D5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863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B8483-4D03-9FB3-AE88-FF3BA9450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7D87DCA5-A61B-5038-E2FF-22334C746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E994D-A00D-016A-7E79-9FBB1A9BE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 OF AREAS OF SOCIAL SUPPORT AND PROTECTION OF THE POPULATION OF UKRAINE IN 2023, %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1B8A9B7-AD90-C9EA-F31C-9AB0A3FB7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 6</a:t>
            </a:r>
            <a:endParaRPr lang="uk-UA" sz="1900" dirty="0"/>
          </a:p>
        </p:txBody>
      </p:sp>
      <p:pic>
        <p:nvPicPr>
          <p:cNvPr id="5" name="image1.png" descr="Image containing text, screenshot, diagram, Font&#10;&#10;AI-generated content may be wrong.">
            <a:extLst>
              <a:ext uri="{FF2B5EF4-FFF2-40B4-BE49-F238E27FC236}">
                <a16:creationId xmlns:a16="http://schemas.microsoft.com/office/drawing/2014/main" id="{5C8BDB72-0BFF-F4DA-6D44-AF61CADED34E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524000" y="1139981"/>
            <a:ext cx="9243237" cy="5490881"/>
          </a:xfrm>
          <a:prstGeom prst="rect">
            <a:avLst/>
          </a:prstGeom>
          <a:ln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B0355AF-C059-181C-A80B-07C599B940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539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B1E5F-4D57-02DE-5EA0-48B913247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921C8696-9C15-045D-0CE3-541892060F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848014-825F-3AA2-0F23-AE7A5F9A11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DYNAMICS OF SOCIAL SECURITY INDICATORS IN UKRAINE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9E3550B-4EAD-4AB2-8945-E44C41FE91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 7</a:t>
            </a:r>
            <a:endParaRPr lang="uk-UA" sz="1900" dirty="0"/>
          </a:p>
        </p:txBody>
      </p:sp>
      <p:graphicFrame>
        <p:nvGraphicFramePr>
          <p:cNvPr id="5" name="Таблиця 4">
            <a:extLst>
              <a:ext uri="{FF2B5EF4-FFF2-40B4-BE49-F238E27FC236}">
                <a16:creationId xmlns:a16="http://schemas.microsoft.com/office/drawing/2014/main" id="{0FEF11CF-388F-BCDB-5832-CBBE0D5EDD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398531"/>
              </p:ext>
            </p:extLst>
          </p:nvPr>
        </p:nvGraphicFramePr>
        <p:xfrm>
          <a:off x="547475" y="1246379"/>
          <a:ext cx="11031045" cy="5358266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2644064">
                  <a:extLst>
                    <a:ext uri="{9D8B030D-6E8A-4147-A177-3AD203B41FA5}">
                      <a16:colId xmlns:a16="http://schemas.microsoft.com/office/drawing/2014/main" val="428223850"/>
                    </a:ext>
                  </a:extLst>
                </a:gridCol>
                <a:gridCol w="1047905">
                  <a:extLst>
                    <a:ext uri="{9D8B030D-6E8A-4147-A177-3AD203B41FA5}">
                      <a16:colId xmlns:a16="http://schemas.microsoft.com/office/drawing/2014/main" val="1392618251"/>
                    </a:ext>
                  </a:extLst>
                </a:gridCol>
                <a:gridCol w="1047905">
                  <a:extLst>
                    <a:ext uri="{9D8B030D-6E8A-4147-A177-3AD203B41FA5}">
                      <a16:colId xmlns:a16="http://schemas.microsoft.com/office/drawing/2014/main" val="3060617547"/>
                    </a:ext>
                  </a:extLst>
                </a:gridCol>
                <a:gridCol w="1049152">
                  <a:extLst>
                    <a:ext uri="{9D8B030D-6E8A-4147-A177-3AD203B41FA5}">
                      <a16:colId xmlns:a16="http://schemas.microsoft.com/office/drawing/2014/main" val="657985649"/>
                    </a:ext>
                  </a:extLst>
                </a:gridCol>
                <a:gridCol w="1047905">
                  <a:extLst>
                    <a:ext uri="{9D8B030D-6E8A-4147-A177-3AD203B41FA5}">
                      <a16:colId xmlns:a16="http://schemas.microsoft.com/office/drawing/2014/main" val="3612562130"/>
                    </a:ext>
                  </a:extLst>
                </a:gridCol>
                <a:gridCol w="1047905">
                  <a:extLst>
                    <a:ext uri="{9D8B030D-6E8A-4147-A177-3AD203B41FA5}">
                      <a16:colId xmlns:a16="http://schemas.microsoft.com/office/drawing/2014/main" val="4218265072"/>
                    </a:ext>
                  </a:extLst>
                </a:gridCol>
                <a:gridCol w="1049152">
                  <a:extLst>
                    <a:ext uri="{9D8B030D-6E8A-4147-A177-3AD203B41FA5}">
                      <a16:colId xmlns:a16="http://schemas.microsoft.com/office/drawing/2014/main" val="1327786187"/>
                    </a:ext>
                  </a:extLst>
                </a:gridCol>
                <a:gridCol w="1047905">
                  <a:extLst>
                    <a:ext uri="{9D8B030D-6E8A-4147-A177-3AD203B41FA5}">
                      <a16:colId xmlns:a16="http://schemas.microsoft.com/office/drawing/2014/main" val="1476434223"/>
                    </a:ext>
                  </a:extLst>
                </a:gridCol>
                <a:gridCol w="1049152">
                  <a:extLst>
                    <a:ext uri="{9D8B030D-6E8A-4147-A177-3AD203B41FA5}">
                      <a16:colId xmlns:a16="http://schemas.microsoft.com/office/drawing/2014/main" val="1971716965"/>
                    </a:ext>
                  </a:extLst>
                </a:gridCol>
              </a:tblGrid>
              <a:tr h="557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Indicators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uk-UA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161690"/>
                  </a:ext>
                </a:extLst>
              </a:tr>
              <a:tr h="1419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monthly salary, Ukrainian hryvnia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5230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10573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12264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14179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17453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14577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17442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336952"/>
                  </a:ext>
                </a:extLst>
              </a:tr>
              <a:tr h="1132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Minimum wage, Ukrainian hryvnia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4173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6700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4341948"/>
                  </a:ext>
                </a:extLst>
              </a:tr>
              <a:tr h="845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Gross wages, Ukrainian hryvnia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2270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2684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2684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746267"/>
                  </a:ext>
                </a:extLst>
              </a:tr>
              <a:tr h="845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Employment rate, % of the population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58,5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51,7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809130"/>
                  </a:ext>
                </a:extLst>
              </a:tr>
              <a:tr h="557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Unemployment rate, %.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8,6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9,9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21,1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18,2</a:t>
                      </a:r>
                      <a:endParaRPr lang="uk-UA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68" marR="6596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192165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AB72C3-53E4-F5ED-CE75-6539D396B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93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A7C7D-F75E-B088-47BC-497A4F35A1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of dots connected">
            <a:extLst>
              <a:ext uri="{FF2B5EF4-FFF2-40B4-BE49-F238E27FC236}">
                <a16:creationId xmlns:a16="http://schemas.microsoft.com/office/drawing/2014/main" id="{F5BAFFAC-5A87-59A4-471C-BD58D62FA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0444" r="1" b="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F1FF11-6DD2-42B0-402E-506C15EE5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39" y="175146"/>
            <a:ext cx="8196432" cy="96012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POVERTY RATE IN UKRAINE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D1BAF1B4-C5F2-BAB4-9C13-7FFD1C9B2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97152" y="175146"/>
            <a:ext cx="3402123" cy="960120"/>
          </a:xfrm>
        </p:spPr>
        <p:txBody>
          <a:bodyPr anchor="ctr">
            <a:normAutofit/>
          </a:bodyPr>
          <a:lstStyle/>
          <a:p>
            <a:pPr algn="r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SLIDE  8</a:t>
            </a:r>
            <a:endParaRPr lang="uk-UA" sz="1900" dirty="0"/>
          </a:p>
        </p:txBody>
      </p:sp>
      <p:pic>
        <p:nvPicPr>
          <p:cNvPr id="5" name="image3.png" descr="Image Containing Text, Screenshot, Font, Number&#10;&#10;AI-generated content may be wrong.">
            <a:extLst>
              <a:ext uri="{FF2B5EF4-FFF2-40B4-BE49-F238E27FC236}">
                <a16:creationId xmlns:a16="http://schemas.microsoft.com/office/drawing/2014/main" id="{5986A6FC-6548-FDBA-0F10-1BA22A679426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18745" y="1502736"/>
            <a:ext cx="11354510" cy="4738222"/>
          </a:xfrm>
          <a:prstGeom prst="rect">
            <a:avLst/>
          </a:prstGeom>
          <a:ln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34FA42-044D-2B98-58B6-BF75ACD811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6490" y="227138"/>
            <a:ext cx="1829717" cy="8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823564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Gestalt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Gestal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706</Words>
  <Application>Microsoft Office PowerPoint</Application>
  <PresentationFormat>Широкий екран</PresentationFormat>
  <Paragraphs>197</Paragraphs>
  <Slides>12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8" baseType="lpstr">
      <vt:lpstr>Aptos</vt:lpstr>
      <vt:lpstr>Arial</vt:lpstr>
      <vt:lpstr>Bierstadt</vt:lpstr>
      <vt:lpstr>Calibri</vt:lpstr>
      <vt:lpstr>Times New Roman</vt:lpstr>
      <vt:lpstr>GestaltVTI</vt:lpstr>
      <vt:lpstr>          A report on the topic of scientific research:  «INNOVATIVE APPROACHES TO THE IMPLEMENTATION OF THE ORGANISATIONAL AND ECONOMIC MECHANISM OF STATE REGULATION OF SUSTAINABLE DEVELOPMENT OF THE STATE ECONOMY»       Author team: Kostiantyn Pavlov, Olena Pavlova, Liubomyr Matiichuk, Svitlana Bortnik, Liubov Starodubtseva    </vt:lpstr>
      <vt:lpstr>METHODOLOGICAL AREAS OF MEASURING SOCIAL ASPECTS OF SUSTAINABLE DEVELOPMENT</vt:lpstr>
      <vt:lpstr>DYNAMICS OF UKRAINE'S RANKING POSITIONS IN THE WORLD ACCORDING TO THE SOCIAL DEVELOPMENT INDICES</vt:lpstr>
      <vt:lpstr>THE FACTOR ATTRIBUTES FOR BUILDING THE REGRESSION EQUATION ARE:  </vt:lpstr>
      <vt:lpstr>DYNAMICS OF CONSOLIDATED BUDGET EXPENDITURES ON SOCIAL PROTECTION IN UKRAINE</vt:lpstr>
      <vt:lpstr>THE PLACE OF THE SOCIAL SECTOR IN THE UKRAINIAN ECONOMY</vt:lpstr>
      <vt:lpstr>STRUCTURE OF AREAS OF SOCIAL SUPPORT AND PROTECTION OF THE POPULATION OF UKRAINE IN 2023, %</vt:lpstr>
      <vt:lpstr>DYNAMICS OF SOCIAL SECURITY INDICATORS IN UKRAINE</vt:lpstr>
      <vt:lpstr>POVERTY RATE IN UKRAINE</vt:lpstr>
      <vt:lpstr>DYNAMICS OF UKRAINE'S INCLUSIVE DEVELOPMENT INDEX</vt:lpstr>
      <vt:lpstr>THE EXTENT OF DAMAGE TO UKRAINE'S SOCIAL SECTOR AS A RESULT OF THE MILITARY CONFLICT</vt:lpstr>
      <vt:lpstr>AMOUNT OF DAMAGE TO THE SOCIAL AND ECONOMIC SECTORS CAUSED BY THE MILITARY CONFLICT IN THE REGIONS OF UKRAINE, USD MILLION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Kostiantyn Pavlov</dc:creator>
  <cp:lastModifiedBy>Kostiantyn Pavlov</cp:lastModifiedBy>
  <cp:revision>5</cp:revision>
  <dcterms:created xsi:type="dcterms:W3CDTF">2025-05-13T09:20:45Z</dcterms:created>
  <dcterms:modified xsi:type="dcterms:W3CDTF">2025-05-13T14:57:42Z</dcterms:modified>
</cp:coreProperties>
</file>